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81" r:id="rId2"/>
    <p:sldId id="262" r:id="rId3"/>
    <p:sldId id="260" r:id="rId4"/>
    <p:sldId id="265" r:id="rId5"/>
    <p:sldId id="28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66"/>
    <a:srgbClr val="0000FF"/>
    <a:srgbClr val="008000"/>
    <a:srgbClr val="FF6600"/>
    <a:srgbClr val="FF0000"/>
    <a:srgbClr val="CC0066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76E1FB-C258-461F-B7CE-5011329EFB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703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13448-1891-41FF-B2F7-BF88767783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818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455D5-49C7-453B-8071-AEDFF9AA10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17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62E85-95A9-4611-B59F-52365A322E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646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89A18-A05C-4B2F-A75D-3C4EF30649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85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25BD4-6DEA-48B2-9D57-7B3CA1AA19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29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9F0A4-6949-4939-9588-F066139363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212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FB829-3491-46CB-9104-5C9498E864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60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0211D-D7C7-4CDF-9593-73AEA1CA04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018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6E242-7B57-4E43-8768-E0F9680F3E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53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D04DD-8C78-484D-B0DD-32501E4767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77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1FA06-E584-4C26-AC86-1A608C800D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975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46B04-6530-41A0-899C-C2112CCEFB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052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941E992-FDDB-438A-B328-DF33A93528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955675"/>
            <a:ext cx="9144000" cy="45307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Proposito # 47: </a:t>
            </a:r>
            <a:r>
              <a:rPr lang="es-ES_tradnl" altLang="en-US" kern="0" smtClean="0"/>
              <a:t>¿Juegan ustedes al tenis?</a:t>
            </a: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sz="2400" i="1" kern="0" smtClean="0">
                <a:solidFill>
                  <a:srgbClr val="CC0099"/>
                </a:solidFill>
              </a:rPr>
              <a:t>L.O: to learn the form and use of the 1st group of stem-changing verbs</a:t>
            </a: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b="1" kern="0" smtClean="0">
                <a:solidFill>
                  <a:srgbClr val="00B0F0"/>
                </a:solidFill>
              </a:rPr>
              <a:t>TOMAR QUIZ 2: CAPITULO 5</a:t>
            </a:r>
            <a:endParaRPr lang="es-ES_tradnl" altLang="en-US" kern="0" smtClean="0">
              <a:solidFill>
                <a:srgbClr val="FF0000"/>
              </a:solidFill>
            </a:endParaRP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kern="0" smtClean="0"/>
              <a:t>Copia y completa con la forma correcta del verbo TENER.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Ellos _______ una mascota. _____ un gato.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Nuestra escuela ______ un equipo de beisbol bueno.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¿_______ tú una familia grande o pequeña?</a:t>
            </a:r>
          </a:p>
          <a:p>
            <a:pPr marL="0" indent="0" eaLnBrk="1" hangingPunct="1">
              <a:buClr>
                <a:srgbClr val="008000"/>
              </a:buClr>
              <a:buFontTx/>
              <a:buAutoNum type="arabicPeriod"/>
            </a:pPr>
            <a:r>
              <a:rPr lang="es-ES_tradnl" altLang="en-US" kern="0" smtClean="0"/>
              <a:t>Yo ________ muchos primos.</a:t>
            </a:r>
          </a:p>
          <a:p>
            <a:pPr marL="0" indent="0"/>
            <a:endParaRPr lang="en-US" altLang="en-US" kern="0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-76200"/>
            <a:ext cx="8915400" cy="11398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rgbClr val="00B050"/>
                </a:solidFill>
              </a:rPr>
              <a:t>Me llamo ___________  Clase 701</a:t>
            </a:r>
            <a:br>
              <a:rPr lang="en-US" altLang="en-US" sz="4000" kern="0" smtClean="0">
                <a:solidFill>
                  <a:srgbClr val="00B050"/>
                </a:solidFill>
              </a:rPr>
            </a:br>
            <a:r>
              <a:rPr lang="en-US" altLang="en-US" sz="4000" kern="0" smtClean="0">
                <a:solidFill>
                  <a:srgbClr val="00B050"/>
                </a:solidFill>
              </a:rPr>
              <a:t>La fecha es el 15 de marzro del 2018</a:t>
            </a:r>
            <a:endParaRPr lang="en-US" altLang="en-US" sz="4000" kern="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6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altLang="en-US" sz="4000" smtClean="0">
                <a:solidFill>
                  <a:srgbClr val="FF0066"/>
                </a:solidFill>
              </a:rPr>
              <a:t>Repaso de los verbos REGULARES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229600" cy="57912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2800" smtClean="0"/>
              <a:t>So…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sz="2800" smtClean="0">
                <a:solidFill>
                  <a:srgbClr val="0000FF"/>
                </a:solidFill>
              </a:rPr>
              <a:t>Find the INFINITIVE ending: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0000FF"/>
                </a:solidFill>
              </a:rPr>
              <a:t>				Hablar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en-US" sz="2800" smtClean="0">
              <a:solidFill>
                <a:srgbClr val="00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008000"/>
                </a:solidFill>
              </a:rPr>
              <a:t>2. Remove the INFINITIVE verb ending: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008000"/>
                </a:solidFill>
              </a:rPr>
              <a:t>			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3. Replace with the appropriate NEW endings: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	Yo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	Tú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Él ella Ud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Nosotros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		</a:t>
            </a:r>
            <a:r>
              <a:rPr lang="en-US" altLang="en-US" sz="2800" i="1" smtClean="0">
                <a:solidFill>
                  <a:srgbClr val="CC0099"/>
                </a:solidFill>
              </a:rPr>
              <a:t>Vosotros	Habl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solidFill>
                  <a:srgbClr val="CC0099"/>
                </a:solidFill>
              </a:rPr>
              <a:t>Ellos Ellas Uds	Habl</a:t>
            </a: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810000" y="1905000"/>
            <a:ext cx="3810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733800" y="3124200"/>
            <a:ext cx="501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8000"/>
                </a:solidFill>
              </a:rPr>
              <a:t>ar</a:t>
            </a:r>
            <a:endParaRPr lang="en-US" altLang="en-US" sz="2800" u="sng">
              <a:solidFill>
                <a:srgbClr val="00800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733800" y="39766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o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733800" y="4433888"/>
            <a:ext cx="5603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as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733800" y="48148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a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733800" y="5257800"/>
            <a:ext cx="10647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 smtClean="0">
                <a:solidFill>
                  <a:srgbClr val="CC0099"/>
                </a:solidFill>
              </a:rPr>
              <a:t>amos</a:t>
            </a:r>
            <a:endParaRPr lang="en-US" altLang="en-US" sz="2800" u="sng">
              <a:solidFill>
                <a:srgbClr val="CC0099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733800" y="5715000"/>
            <a:ext cx="639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 u="sng">
                <a:solidFill>
                  <a:srgbClr val="CC0099"/>
                </a:solidFill>
              </a:rPr>
              <a:t>áis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733800" y="6110288"/>
            <a:ext cx="581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u="sng">
                <a:solidFill>
                  <a:srgbClr val="CC0099"/>
                </a:solidFill>
              </a:rPr>
              <a:t>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66"/>
                </a:solidFill>
              </a:rPr>
              <a:t>Verbos de Cambio Radical E</a:t>
            </a:r>
            <a:r>
              <a:rPr lang="en-US" altLang="en-US" smtClean="0">
                <a:solidFill>
                  <a:srgbClr val="FF0066"/>
                </a:solidFill>
                <a:sym typeface="Wingdings" pitchFamily="2" charset="2"/>
              </a:rPr>
              <a:t>IE</a:t>
            </a:r>
            <a:r>
              <a:rPr lang="en-US" altLang="en-US" sz="4000" smtClean="0">
                <a:solidFill>
                  <a:srgbClr val="FF0066"/>
                </a:solidFill>
                <a:sym typeface="Wingdings" pitchFamily="2" charset="2"/>
              </a:rPr>
              <a:t/>
            </a:r>
            <a:br>
              <a:rPr lang="en-US" altLang="en-US" sz="4000" smtClean="0">
                <a:solidFill>
                  <a:srgbClr val="FF0066"/>
                </a:solidFill>
                <a:sym typeface="Wingdings" pitchFamily="2" charset="2"/>
              </a:rPr>
            </a:br>
            <a:r>
              <a:rPr lang="en-US" altLang="en-US" sz="4000" i="1" smtClean="0">
                <a:solidFill>
                  <a:schemeClr val="accent2"/>
                </a:solidFill>
                <a:sym typeface="Wingdings" pitchFamily="2" charset="2"/>
              </a:rPr>
              <a:t>(stem-changing verbs 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E</a:t>
            </a:r>
            <a:r>
              <a:rPr lang="en-US" altLang="en-US" sz="4000" i="1" smtClean="0">
                <a:solidFill>
                  <a:schemeClr val="accent2"/>
                </a:solidFill>
                <a:sym typeface="Wingdings" pitchFamily="2" charset="2"/>
              </a:rPr>
              <a:t>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IE</a:t>
            </a:r>
            <a:r>
              <a:rPr lang="en-US" altLang="en-US" sz="4000" i="1" smtClean="0">
                <a:solidFill>
                  <a:schemeClr val="accent2"/>
                </a:solidFill>
                <a:sym typeface="Wingdings" pitchFamily="2" charset="2"/>
              </a:rPr>
              <a:t>)</a:t>
            </a:r>
            <a:endParaRPr lang="en-US" altLang="en-US" sz="4000" smtClean="0">
              <a:solidFill>
                <a:srgbClr val="FF0066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altLang="en-US" sz="2800" smtClean="0"/>
              <a:t>Some verbs in Spanish are called </a:t>
            </a:r>
            <a:r>
              <a:rPr lang="en-US" altLang="en-US" sz="2800" b="1" smtClean="0">
                <a:solidFill>
                  <a:srgbClr val="FF0066"/>
                </a:solidFill>
              </a:rPr>
              <a:t>stem-changing</a:t>
            </a:r>
            <a:r>
              <a:rPr lang="en-US" altLang="en-US" sz="2800" smtClean="0"/>
              <a:t> verbs. When conjugated, these verbs don’t only change the ending, they also change the STEM or root; </a:t>
            </a:r>
            <a:r>
              <a:rPr lang="en-US" altLang="en-US" sz="2800" u="sng" smtClean="0">
                <a:solidFill>
                  <a:srgbClr val="008000"/>
                </a:solidFill>
              </a:rPr>
              <a:t>EXCEPT</a:t>
            </a:r>
            <a:r>
              <a:rPr lang="en-US" altLang="en-US" sz="2800" u="sng" smtClean="0"/>
              <a:t> </a:t>
            </a:r>
            <a:r>
              <a:rPr lang="en-US" altLang="en-US" sz="2800" smtClean="0"/>
              <a:t>for the pronouns </a:t>
            </a:r>
            <a:r>
              <a:rPr lang="en-US" altLang="en-US" sz="2800" u="sng" smtClean="0">
                <a:solidFill>
                  <a:srgbClr val="008000"/>
                </a:solidFill>
              </a:rPr>
              <a:t>nosotros</a:t>
            </a:r>
            <a:r>
              <a:rPr lang="en-US" altLang="en-US" sz="2800" smtClean="0"/>
              <a:t> &amp;</a:t>
            </a:r>
            <a:r>
              <a:rPr lang="en-US" altLang="en-US" sz="2800" i="1" smtClean="0"/>
              <a:t> </a:t>
            </a:r>
            <a:r>
              <a:rPr lang="en-US" altLang="en-US" sz="2800" i="1" u="sng" smtClean="0">
                <a:solidFill>
                  <a:srgbClr val="008000"/>
                </a:solidFill>
              </a:rPr>
              <a:t>vosotros</a:t>
            </a:r>
            <a:r>
              <a:rPr lang="en-US" altLang="en-US" sz="2800" u="sng" smtClean="0">
                <a:solidFill>
                  <a:srgbClr val="008000"/>
                </a:solidFill>
              </a:rPr>
              <a:t>.</a:t>
            </a:r>
            <a:r>
              <a:rPr lang="en-US" altLang="en-US" sz="2800" smtClean="0"/>
              <a:t> These verbs are also known as </a:t>
            </a:r>
            <a:r>
              <a:rPr lang="en-US" altLang="en-US" sz="2800" b="1" smtClean="0">
                <a:solidFill>
                  <a:srgbClr val="FF0066"/>
                </a:solidFill>
              </a:rPr>
              <a:t>BOOT VERBS </a:t>
            </a:r>
            <a:r>
              <a:rPr lang="en-US" altLang="en-US" sz="2800" smtClean="0"/>
              <a:t>because when conjugated in the following form, only the verb INSIDE the book take the </a:t>
            </a:r>
            <a:r>
              <a:rPr lang="en-US" altLang="en-US" sz="2800" smtClean="0">
                <a:solidFill>
                  <a:srgbClr val="FF0000"/>
                </a:solidFill>
              </a:rPr>
              <a:t>E</a:t>
            </a:r>
            <a:r>
              <a:rPr lang="en-US" altLang="en-US" sz="2800" smtClean="0">
                <a:sym typeface="Wingdings" pitchFamily="2" charset="2"/>
              </a:rPr>
              <a:t></a:t>
            </a:r>
            <a:r>
              <a:rPr lang="en-US" altLang="en-US" sz="2800" smtClean="0">
                <a:solidFill>
                  <a:srgbClr val="FF0000"/>
                </a:solidFill>
                <a:sym typeface="Wingdings" pitchFamily="2" charset="2"/>
              </a:rPr>
              <a:t>IE</a:t>
            </a:r>
            <a:r>
              <a:rPr lang="en-US" altLang="en-US" sz="2800" smtClean="0"/>
              <a:t> change:</a:t>
            </a:r>
          </a:p>
        </p:txBody>
      </p:sp>
      <p:graphicFrame>
        <p:nvGraphicFramePr>
          <p:cNvPr id="7219" name="Group 51"/>
          <p:cNvGraphicFramePr>
            <a:graphicFrameLocks noGrp="1"/>
          </p:cNvGraphicFramePr>
          <p:nvPr>
            <p:ph sz="half" idx="2"/>
          </p:nvPr>
        </p:nvGraphicFramePr>
        <p:xfrm>
          <a:off x="76200" y="4283075"/>
          <a:ext cx="8991601" cy="2499072"/>
        </p:xfrm>
        <a:graphic>
          <a:graphicData uri="http://schemas.openxmlformats.org/drawingml/2006/table">
            <a:tbl>
              <a:tblPr/>
              <a:tblGrid>
                <a:gridCol w="2372017"/>
                <a:gridCol w="2206528"/>
                <a:gridCol w="2206528"/>
                <a:gridCol w="2206528"/>
              </a:tblGrid>
              <a:tr h="518018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z</a:t>
                      </a:r>
                      <a:r>
                        <a:rPr kumimoji="0" lang="en-US" altLang="en-US" sz="28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ar</a:t>
                      </a:r>
                      <a:r>
                        <a:rPr kumimoji="0" lang="en-US" alt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begin)</a:t>
                      </a:r>
                      <a:endParaRPr kumimoji="0" lang="en-US" alt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0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  <a:endParaRPr kumimoji="0" lang="en-US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2438400" y="4814888"/>
            <a:ext cx="2209800" cy="51911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438400" y="5348288"/>
            <a:ext cx="2209800" cy="51911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as</a:t>
            </a:r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2438400" y="5867400"/>
            <a:ext cx="2209800" cy="9540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800" b="1" u="sng">
              <a:solidFill>
                <a:schemeClr val="accent2"/>
              </a:solidFill>
            </a:endParaRP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6858000" y="4814888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Empez</a:t>
            </a:r>
            <a:r>
              <a:rPr lang="es-ES_tradnl" altLang="en-US" sz="2800" b="1" u="sng">
                <a:solidFill>
                  <a:srgbClr val="008000"/>
                </a:solidFill>
              </a:rPr>
              <a:t>amos</a:t>
            </a:r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6858000" y="5334000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>
                <a:solidFill>
                  <a:srgbClr val="008000"/>
                </a:solidFill>
              </a:rPr>
              <a:t>Empez</a:t>
            </a:r>
            <a:r>
              <a:rPr lang="es-ES_tradnl" altLang="en-US" sz="2800" i="1" u="sng">
                <a:solidFill>
                  <a:srgbClr val="008000"/>
                </a:solidFill>
              </a:rPr>
              <a:t>áis</a:t>
            </a:r>
          </a:p>
        </p:txBody>
      </p:sp>
      <p:sp>
        <p:nvSpPr>
          <p:cNvPr id="11" name="Text Box 52"/>
          <p:cNvSpPr txBox="1">
            <a:spLocks noChangeArrowheads="1"/>
          </p:cNvSpPr>
          <p:nvPr/>
        </p:nvSpPr>
        <p:spPr bwMode="auto">
          <a:xfrm>
            <a:off x="4648200" y="5867400"/>
            <a:ext cx="2216150" cy="9540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chemeClr val="accent2"/>
                </a:solidFill>
              </a:rPr>
              <a:t>Emp</a:t>
            </a:r>
            <a:r>
              <a:rPr lang="es-ES_tradnl" altLang="en-US" sz="2800" b="1">
                <a:solidFill>
                  <a:srgbClr val="FF0000"/>
                </a:solidFill>
              </a:rPr>
              <a:t>ie</a:t>
            </a:r>
            <a:r>
              <a:rPr lang="es-ES_tradnl" altLang="en-US" sz="2800" b="1">
                <a:solidFill>
                  <a:schemeClr val="accent2"/>
                </a:solidFill>
              </a:rPr>
              <a:t>z</a:t>
            </a:r>
            <a:r>
              <a:rPr lang="es-ES_tradnl" altLang="en-US" sz="2800" b="1" u="sng">
                <a:solidFill>
                  <a:schemeClr val="accent2"/>
                </a:solidFill>
              </a:rPr>
              <a:t>an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2800" b="1" u="sng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" y="6442075"/>
            <a:ext cx="4495800" cy="369888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417638"/>
            <a:ext cx="90678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2. Some examples of  stem-changing verbs are: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0000FF"/>
                </a:solidFill>
              </a:rPr>
              <a:t>Qu</a:t>
            </a:r>
            <a:r>
              <a:rPr lang="en-US" altLang="en-US" smtClean="0">
                <a:solidFill>
                  <a:srgbClr val="FF0000"/>
                </a:solidFill>
              </a:rPr>
              <a:t>e</a:t>
            </a:r>
            <a:r>
              <a:rPr lang="en-US" altLang="en-US" smtClean="0">
                <a:solidFill>
                  <a:srgbClr val="0000FF"/>
                </a:solidFill>
              </a:rPr>
              <a:t>rer </a:t>
            </a:r>
            <a:r>
              <a:rPr lang="en-US" altLang="en-US" i="1" smtClean="0">
                <a:solidFill>
                  <a:srgbClr val="0000FF"/>
                </a:solidFill>
              </a:rPr>
              <a:t>(to want)</a:t>
            </a:r>
            <a:r>
              <a:rPr lang="en-US" altLang="en-US" smtClean="0">
                <a:solidFill>
                  <a:srgbClr val="0000FF"/>
                </a:solidFill>
              </a:rPr>
              <a:t>, P</a:t>
            </a:r>
            <a:r>
              <a:rPr lang="en-US" altLang="en-US" smtClean="0">
                <a:solidFill>
                  <a:srgbClr val="FF0000"/>
                </a:solidFill>
              </a:rPr>
              <a:t>e</a:t>
            </a:r>
            <a:r>
              <a:rPr lang="en-US" altLang="en-US" smtClean="0">
                <a:solidFill>
                  <a:srgbClr val="0000FF"/>
                </a:solidFill>
              </a:rPr>
              <a:t>rder </a:t>
            </a:r>
            <a:r>
              <a:rPr lang="en-US" altLang="en-US" i="1" smtClean="0">
                <a:solidFill>
                  <a:srgbClr val="0000FF"/>
                </a:solidFill>
              </a:rPr>
              <a:t>(to lose)</a:t>
            </a:r>
            <a:r>
              <a:rPr lang="en-US" altLang="en-US" smtClean="0">
                <a:solidFill>
                  <a:srgbClr val="0000FF"/>
                </a:solidFill>
              </a:rPr>
              <a:t>, </a:t>
            </a:r>
            <a:r>
              <a:rPr lang="en-US" altLang="en-US" smtClean="0"/>
              <a:t>and </a:t>
            </a:r>
          </a:p>
          <a:p>
            <a:pPr eaLnBrk="1" hangingPunct="1">
              <a:buFontTx/>
              <a:buNone/>
            </a:pPr>
            <a:r>
              <a:rPr lang="en-US" altLang="en-US" smtClean="0">
                <a:solidFill>
                  <a:srgbClr val="0000FF"/>
                </a:solidFill>
              </a:rPr>
              <a:t>Pref</a:t>
            </a:r>
            <a:r>
              <a:rPr lang="en-US" altLang="en-US" smtClean="0">
                <a:solidFill>
                  <a:srgbClr val="FF0000"/>
                </a:solidFill>
              </a:rPr>
              <a:t>e</a:t>
            </a:r>
            <a:r>
              <a:rPr lang="en-US" altLang="en-US" smtClean="0">
                <a:solidFill>
                  <a:srgbClr val="0000FF"/>
                </a:solidFill>
              </a:rPr>
              <a:t>rir </a:t>
            </a:r>
            <a:r>
              <a:rPr lang="en-US" altLang="en-US" i="1" smtClean="0">
                <a:solidFill>
                  <a:srgbClr val="0000FF"/>
                </a:solidFill>
              </a:rPr>
              <a:t>(to prefer)</a:t>
            </a:r>
            <a:r>
              <a:rPr lang="en-US" altLang="en-US" smtClean="0">
                <a:solidFill>
                  <a:srgbClr val="0000FF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3. These verbs are often followed by an </a:t>
            </a:r>
            <a:r>
              <a:rPr lang="en-US" altLang="en-US" b="1" smtClean="0">
                <a:solidFill>
                  <a:srgbClr val="CC0099"/>
                </a:solidFill>
              </a:rPr>
              <a:t>INFINITIVE</a:t>
            </a:r>
            <a:r>
              <a:rPr lang="en-US" altLang="en-US" smtClean="0"/>
              <a:t> verb. </a:t>
            </a:r>
          </a:p>
          <a:p>
            <a:pPr eaLnBrk="1" hangingPunct="1">
              <a:buFontTx/>
              <a:buNone/>
            </a:pPr>
            <a:r>
              <a:rPr lang="en-US" altLang="en-US" i="1" smtClean="0"/>
              <a:t>For example:</a:t>
            </a:r>
          </a:p>
          <a:p>
            <a:pPr eaLnBrk="1" hangingPunct="1">
              <a:buFontTx/>
              <a:buNone/>
            </a:pPr>
            <a:r>
              <a:rPr lang="en-US" altLang="en-US" i="1" smtClean="0"/>
              <a:t>	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  <a:noFill/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66"/>
                </a:solidFill>
              </a:rPr>
              <a:t>Verbos de Cambio Radical E</a:t>
            </a:r>
            <a:r>
              <a:rPr lang="en-US" altLang="en-US" sz="4000" smtClean="0">
                <a:solidFill>
                  <a:srgbClr val="FF0066"/>
                </a:solidFill>
                <a:sym typeface="Wingdings" pitchFamily="2" charset="2"/>
              </a:rPr>
              <a:t>IE</a:t>
            </a:r>
            <a:r>
              <a:rPr lang="en-US" altLang="en-US" sz="4000" smtClean="0">
                <a:sym typeface="Wingdings" pitchFamily="2" charset="2"/>
              </a:rPr>
              <a:t/>
            </a:r>
            <a:br>
              <a:rPr lang="en-US" altLang="en-US" sz="4000" smtClean="0">
                <a:sym typeface="Wingdings" pitchFamily="2" charset="2"/>
              </a:rPr>
            </a:br>
            <a:r>
              <a:rPr lang="en-US" altLang="en-US" sz="4000" i="1" smtClean="0">
                <a:solidFill>
                  <a:srgbClr val="0000FF"/>
                </a:solidFill>
                <a:sym typeface="Wingdings" pitchFamily="2" charset="2"/>
              </a:rPr>
              <a:t>(stem-changing verbs 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E</a:t>
            </a:r>
            <a:r>
              <a:rPr lang="en-US" altLang="en-US" sz="4000" i="1" smtClean="0">
                <a:solidFill>
                  <a:srgbClr val="0000FF"/>
                </a:solidFill>
                <a:sym typeface="Wingdings" pitchFamily="2" charset="2"/>
              </a:rPr>
              <a:t></a:t>
            </a:r>
            <a:r>
              <a:rPr lang="en-US" altLang="en-US" sz="4000" i="1" smtClean="0">
                <a:solidFill>
                  <a:srgbClr val="FF0000"/>
                </a:solidFill>
                <a:sym typeface="Wingdings" pitchFamily="2" charset="2"/>
              </a:rPr>
              <a:t>IE</a:t>
            </a:r>
            <a:r>
              <a:rPr lang="en-US" altLang="en-US" sz="4000" i="1" smtClean="0">
                <a:solidFill>
                  <a:srgbClr val="0000FF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62000" y="4891088"/>
            <a:ext cx="3921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00FF"/>
                </a:solidFill>
              </a:rPr>
              <a:t>Ellos pref</a:t>
            </a:r>
            <a:r>
              <a:rPr lang="en-US" altLang="en-US" sz="2800" b="1">
                <a:solidFill>
                  <a:srgbClr val="FF0000"/>
                </a:solidFill>
              </a:rPr>
              <a:t>ie</a:t>
            </a:r>
            <a:r>
              <a:rPr lang="en-US" altLang="en-US" sz="2800" b="1">
                <a:solidFill>
                  <a:srgbClr val="0000FF"/>
                </a:solidFill>
              </a:rPr>
              <a:t>ren </a:t>
            </a:r>
            <a:r>
              <a:rPr lang="en-US" altLang="en-US" sz="2800" b="1">
                <a:solidFill>
                  <a:srgbClr val="CC0099"/>
                </a:solidFill>
              </a:rPr>
              <a:t>ganar. </a:t>
            </a:r>
            <a:endParaRPr lang="en-US" altLang="en-US" sz="2800" b="1" u="sng">
              <a:solidFill>
                <a:srgbClr val="CC0099"/>
              </a:solidFill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85800" y="5500688"/>
            <a:ext cx="43545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00FF"/>
                </a:solidFill>
              </a:rPr>
              <a:t>Ellos no qu</a:t>
            </a:r>
            <a:r>
              <a:rPr lang="en-US" altLang="en-US" sz="2800" b="1">
                <a:solidFill>
                  <a:srgbClr val="FF0000"/>
                </a:solidFill>
              </a:rPr>
              <a:t>ie</a:t>
            </a:r>
            <a:r>
              <a:rPr lang="en-US" altLang="en-US" sz="2800" b="1">
                <a:solidFill>
                  <a:srgbClr val="0000FF"/>
                </a:solidFill>
              </a:rPr>
              <a:t>ren </a:t>
            </a:r>
            <a:r>
              <a:rPr lang="en-US" altLang="en-US" sz="2800" b="1">
                <a:solidFill>
                  <a:srgbClr val="CC0099"/>
                </a:solidFill>
              </a:rPr>
              <a:t>perder. </a:t>
            </a:r>
            <a:endParaRPr lang="en-US" altLang="en-US" sz="2800" b="1" u="sng">
              <a:solidFill>
                <a:srgbClr val="CC0099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594225" y="4876800"/>
            <a:ext cx="3232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0000FF"/>
                </a:solidFill>
              </a:rPr>
              <a:t>They prefer</a:t>
            </a:r>
            <a:r>
              <a:rPr lang="en-US" altLang="en-US" sz="2800">
                <a:solidFill>
                  <a:srgbClr val="0000FF"/>
                </a:solidFill>
              </a:rPr>
              <a:t> </a:t>
            </a:r>
            <a:r>
              <a:rPr lang="en-US" altLang="en-US" sz="2800" i="1">
                <a:solidFill>
                  <a:srgbClr val="CC0099"/>
                </a:solidFill>
              </a:rPr>
              <a:t>to win</a:t>
            </a:r>
            <a:r>
              <a:rPr lang="en-US" altLang="en-US" sz="2800">
                <a:solidFill>
                  <a:srgbClr val="CC0099"/>
                </a:solidFill>
              </a:rPr>
              <a:t>.</a:t>
            </a:r>
            <a:r>
              <a:rPr lang="en-US" altLang="en-US" sz="2800">
                <a:solidFill>
                  <a:srgbClr val="0000FF"/>
                </a:solidFill>
              </a:rPr>
              <a:t> </a:t>
            </a:r>
            <a:endParaRPr lang="en-US" altLang="en-US" sz="2800" u="sng">
              <a:solidFill>
                <a:srgbClr val="0000FF"/>
              </a:solidFill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838700" y="5500688"/>
            <a:ext cx="39821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 dirty="0">
                <a:solidFill>
                  <a:srgbClr val="0000FF"/>
                </a:solidFill>
              </a:rPr>
              <a:t>They don’t want </a:t>
            </a:r>
            <a:r>
              <a:rPr lang="en-US" altLang="en-US" sz="2800" i="1" dirty="0">
                <a:solidFill>
                  <a:srgbClr val="CC0099"/>
                </a:solidFill>
              </a:rPr>
              <a:t>to </a:t>
            </a:r>
            <a:r>
              <a:rPr lang="en-US" altLang="en-US" sz="2800" i="1" dirty="0" smtClean="0">
                <a:solidFill>
                  <a:srgbClr val="CC0099"/>
                </a:solidFill>
              </a:rPr>
              <a:t>lose.</a:t>
            </a:r>
            <a:endParaRPr lang="en-US" altLang="en-US" sz="2800" i="1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66"/>
                </a:solidFill>
              </a:rPr>
              <a:t>Practica</a:t>
            </a:r>
            <a:endParaRPr lang="en-US" altLang="en-US" dirty="0" smtClean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pPr marL="609600" indent="-609600" eaLnBrk="1" hangingPunct="1"/>
            <a:r>
              <a:rPr lang="en-US" altLang="en-US" dirty="0" smtClean="0"/>
              <a:t>Conjugate the following verbs; remember the “stem-changing” rules!!!!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Qu</a:t>
            </a:r>
            <a:r>
              <a:rPr lang="en-US" altLang="en-US" dirty="0" err="1" smtClean="0">
                <a:solidFill>
                  <a:srgbClr val="FF0000"/>
                </a:solidFill>
              </a:rPr>
              <a:t>e</a:t>
            </a:r>
            <a:r>
              <a:rPr lang="en-US" altLang="en-US" dirty="0" err="1" smtClean="0"/>
              <a:t>rer</a:t>
            </a:r>
            <a:endParaRPr lang="en-US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P</a:t>
            </a:r>
            <a:r>
              <a:rPr lang="en-US" altLang="en-US" dirty="0" err="1" smtClean="0">
                <a:solidFill>
                  <a:srgbClr val="FF0000"/>
                </a:solidFill>
              </a:rPr>
              <a:t>e</a:t>
            </a:r>
            <a:r>
              <a:rPr lang="en-US" altLang="en-US" dirty="0" err="1" smtClean="0"/>
              <a:t>rder</a:t>
            </a:r>
            <a:endParaRPr lang="en-US" altLang="en-US" dirty="0" smtClean="0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dirty="0" err="1" smtClean="0"/>
              <a:t>Pref</a:t>
            </a:r>
            <a:r>
              <a:rPr lang="en-US" altLang="en-US" dirty="0" err="1" smtClean="0">
                <a:solidFill>
                  <a:srgbClr val="FF0000"/>
                </a:solidFill>
              </a:rPr>
              <a:t>e</a:t>
            </a:r>
            <a:r>
              <a:rPr lang="en-US" altLang="en-US" dirty="0" err="1" smtClean="0"/>
              <a:t>rir</a:t>
            </a:r>
            <a:endParaRPr lang="en-US" altLang="en-US" dirty="0" smtClean="0"/>
          </a:p>
          <a:p>
            <a:pPr marL="609600" indent="-609600" eaLnBrk="1" hangingPunct="1">
              <a:buFontTx/>
              <a:buNone/>
            </a:pPr>
            <a:endParaRPr lang="en-US" altLang="en-US" dirty="0" smtClean="0"/>
          </a:p>
          <a:p>
            <a:pPr marL="609600" indent="-609600"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CRUCIGRAMA-LOS DEPORTES.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3733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66"/>
                </a:solidFill>
              </a:rPr>
              <a:t>Tarea # 47</a:t>
            </a:r>
            <a:endParaRPr lang="en-US" altLang="en-US" kern="0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6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8335</TotalTime>
  <Words>287</Words>
  <Application>Microsoft Office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Repaso de los verbos REGULARES</vt:lpstr>
      <vt:lpstr>Verbos de Cambio Radical EIE (stem-changing verbs EIE)</vt:lpstr>
      <vt:lpstr>Verbos de Cambio Radical EIE (stem-changing verbs EIE)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7 IM La fecha es el 18 de noviembre del 2010</dc:title>
  <dc:creator>Helen Zumaeta</dc:creator>
  <cp:lastModifiedBy>Helen Zumaeta</cp:lastModifiedBy>
  <cp:revision>53</cp:revision>
  <cp:lastPrinted>2015-01-26T14:28:20Z</cp:lastPrinted>
  <dcterms:created xsi:type="dcterms:W3CDTF">2010-11-17T21:06:12Z</dcterms:created>
  <dcterms:modified xsi:type="dcterms:W3CDTF">2018-03-15T16:48:29Z</dcterms:modified>
</cp:coreProperties>
</file>